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1" r:id="rId3"/>
    <p:sldId id="331" r:id="rId4"/>
    <p:sldId id="341" r:id="rId5"/>
    <p:sldId id="342" r:id="rId6"/>
    <p:sldId id="344" r:id="rId7"/>
    <p:sldId id="345" r:id="rId8"/>
    <p:sldId id="330" r:id="rId9"/>
    <p:sldId id="28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6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394" y="58"/>
      </p:cViewPr>
      <p:guideLst>
        <p:guide orient="horz" pos="2160"/>
        <p:guide pos="386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05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8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350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569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6236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677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848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09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3928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341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101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440F-0A04-422F-B69C-DC9391FC4AA3}" type="datetimeFigureOut">
              <a:rPr lang="en-US" smtClean="0"/>
              <a:t>3/18/2019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7466F-22E9-4E2E-8AF5-8AE3C93B4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24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3239" y="1122363"/>
            <a:ext cx="10902461" cy="2387600"/>
          </a:xfrm>
        </p:spPr>
        <p:txBody>
          <a:bodyPr>
            <a:normAutofit/>
          </a:bodyPr>
          <a:lstStyle/>
          <a:p>
            <a:r>
              <a:rPr lang="en-US" sz="8000" dirty="0">
                <a:solidFill>
                  <a:schemeClr val="bg1"/>
                </a:solidFill>
              </a:rPr>
              <a:t>The Holocaust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23585"/>
            <a:ext cx="9144000" cy="1655762"/>
          </a:xfrm>
        </p:spPr>
        <p:txBody>
          <a:bodyPr>
            <a:normAutofit/>
          </a:bodyPr>
          <a:lstStyle/>
          <a:p>
            <a:r>
              <a:rPr lang="en-US" sz="7200" dirty="0" smtClean="0">
                <a:solidFill>
                  <a:schemeClr val="accent4"/>
                </a:solidFill>
              </a:rPr>
              <a:t>Activity</a:t>
            </a:r>
            <a:endParaRPr lang="en-US" sz="72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0618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 smtClean="0">
                <a:solidFill>
                  <a:schemeClr val="accent4"/>
                </a:solidFill>
              </a:rPr>
              <a:t>Part A: </a:t>
            </a:r>
            <a:r>
              <a:rPr lang="en-US" sz="5300" dirty="0">
                <a:solidFill>
                  <a:schemeClr val="accent4"/>
                </a:solidFill>
              </a:rPr>
              <a:t>Build Vocabulary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5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What term did the Nazis use to refer to 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en-US" b="1" dirty="0" smtClean="0">
                <a:solidFill>
                  <a:schemeClr val="accent4"/>
                </a:solidFill>
              </a:rPr>
              <a:t>Germanic </a:t>
            </a:r>
            <a:r>
              <a:rPr lang="en-US" b="1" dirty="0">
                <a:solidFill>
                  <a:schemeClr val="accent4"/>
                </a:solidFill>
              </a:rPr>
              <a:t>people?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bg1"/>
                </a:solidFill>
              </a:rPr>
              <a:t>Aryan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5992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What happened on Kristallnacht, the 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en-US" b="1" dirty="0" smtClean="0">
                <a:solidFill>
                  <a:schemeClr val="accent4"/>
                </a:solidFill>
              </a:rPr>
              <a:t>“</a:t>
            </a:r>
            <a:r>
              <a:rPr lang="en-US" b="1" dirty="0">
                <a:solidFill>
                  <a:schemeClr val="accent4"/>
                </a:solidFill>
              </a:rPr>
              <a:t>Night of the Broken Glass”?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 lnSpcReduction="10000"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bg1"/>
                </a:solidFill>
              </a:rPr>
              <a:t>Nazi storm troopers attacked Jewish homes, businesses, and synagogues across Germany and murdered close to 100 Jews.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695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0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What was Hitler’s “Final Solution”?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1632857"/>
            <a:ext cx="10991850" cy="3084618"/>
          </a:xfrm>
        </p:spPr>
        <p:txBody>
          <a:bodyPr>
            <a:norm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bg1"/>
                </a:solidFill>
              </a:rPr>
              <a:t>to systematically kill the Jews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76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230819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How are the words Holocaust and genocide </a:t>
            </a:r>
            <a:r>
              <a:rPr lang="en-US" b="1" dirty="0" smtClean="0">
                <a:solidFill>
                  <a:schemeClr val="accent4"/>
                </a:solidFill>
              </a:rPr>
              <a:t/>
            </a:r>
            <a:br>
              <a:rPr lang="en-US" b="1" dirty="0" smtClean="0">
                <a:solidFill>
                  <a:schemeClr val="accent4"/>
                </a:solidFill>
              </a:rPr>
            </a:br>
            <a:r>
              <a:rPr lang="en-US" b="1" dirty="0" smtClean="0">
                <a:solidFill>
                  <a:schemeClr val="accent4"/>
                </a:solidFill>
              </a:rPr>
              <a:t>related</a:t>
            </a:r>
            <a:r>
              <a:rPr lang="en-US" b="1" dirty="0">
                <a:solidFill>
                  <a:schemeClr val="accent4"/>
                </a:solidFill>
              </a:rPr>
              <a:t>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2067862"/>
            <a:ext cx="10991850" cy="3084618"/>
          </a:xfrm>
        </p:spPr>
        <p:txBody>
          <a:bodyPr>
            <a:normAutofit fontScale="92500" lnSpcReduction="10000"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800" dirty="0">
                <a:solidFill>
                  <a:schemeClr val="bg1"/>
                </a:solidFill>
              </a:rPr>
              <a:t>Genocide is the systematic killing of an entire </a:t>
            </a:r>
            <a:r>
              <a:rPr lang="en-US" sz="4800" dirty="0" smtClean="0">
                <a:solidFill>
                  <a:schemeClr val="bg1"/>
                </a:solidFill>
              </a:rPr>
              <a:t>people</a:t>
            </a:r>
          </a:p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bg1"/>
                </a:solidFill>
              </a:rPr>
              <a:t>Holocaust </a:t>
            </a:r>
            <a:r>
              <a:rPr lang="en-US" sz="4800" dirty="0">
                <a:solidFill>
                  <a:schemeClr val="bg1"/>
                </a:solidFill>
              </a:rPr>
              <a:t>was Hitler’s plan of genocide directed at the Jews.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232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8175" y="230819"/>
            <a:ext cx="12191999" cy="1632857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4"/>
                </a:solidFill>
              </a:rPr>
              <a:t>What were segregated Jewish areas called?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175" y="2067862"/>
            <a:ext cx="10991850" cy="3084618"/>
          </a:xfrm>
        </p:spPr>
        <p:txBody>
          <a:bodyPr>
            <a:normAutofit/>
          </a:bodyPr>
          <a:lstStyle/>
          <a:p>
            <a:pPr marL="731520" indent="-731520">
              <a:lnSpc>
                <a:spcPct val="110000"/>
              </a:lnSpc>
              <a:buFont typeface="Wingdings" panose="05000000000000000000" pitchFamily="2" charset="2"/>
              <a:buChar char="Ø"/>
            </a:pPr>
            <a:r>
              <a:rPr lang="en-US" sz="4800" dirty="0" smtClean="0">
                <a:solidFill>
                  <a:schemeClr val="bg1"/>
                </a:solidFill>
              </a:rPr>
              <a:t>ghettos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6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984933"/>
          </a:xfrm>
        </p:spPr>
        <p:txBody>
          <a:bodyPr>
            <a:normAutofit/>
          </a:bodyPr>
          <a:lstStyle/>
          <a:p>
            <a:r>
              <a:rPr lang="en-US" sz="5300" dirty="0">
                <a:solidFill>
                  <a:schemeClr val="accent4"/>
                </a:solidFill>
              </a:rPr>
              <a:t>Part B: </a:t>
            </a:r>
            <a:r>
              <a:rPr lang="en-US" sz="5300" dirty="0" smtClean="0">
                <a:solidFill>
                  <a:schemeClr val="accent4"/>
                </a:solidFill>
              </a:rPr>
              <a:t>Complete independently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092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27" y="1982910"/>
            <a:ext cx="10550770" cy="1282805"/>
          </a:xfrm>
        </p:spPr>
        <p:txBody>
          <a:bodyPr>
            <a:normAutofit/>
          </a:bodyPr>
          <a:lstStyle/>
          <a:p>
            <a:r>
              <a:rPr lang="en-US" sz="5300" smtClean="0">
                <a:solidFill>
                  <a:schemeClr val="accent4"/>
                </a:solidFill>
              </a:rPr>
              <a:t>THE END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1243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210</TotalTime>
  <Words>98</Words>
  <Application>Microsoft Office PowerPoint</Application>
  <PresentationFormat>Widescreen</PresentationFormat>
  <Paragraphs>16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The Holocaust</vt:lpstr>
      <vt:lpstr>Part A: Build Vocabulary</vt:lpstr>
      <vt:lpstr>What term did the Nazis use to refer to  Germanic people?</vt:lpstr>
      <vt:lpstr>What happened on Kristallnacht, the  “Night of the Broken Glass”?</vt:lpstr>
      <vt:lpstr>What was Hitler’s “Final Solution”?</vt:lpstr>
      <vt:lpstr>How are the words Holocaust and genocide  related?</vt:lpstr>
      <vt:lpstr>What were segregated Jewish areas called?</vt:lpstr>
      <vt:lpstr>Part B: Complete independently</vt:lpstr>
      <vt:lpstr>THE END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Lane, Alan</dc:creator>
  <cp:lastModifiedBy>Alan</cp:lastModifiedBy>
  <cp:revision>124</cp:revision>
  <dcterms:created xsi:type="dcterms:W3CDTF">2018-08-12T21:19:29Z</dcterms:created>
  <dcterms:modified xsi:type="dcterms:W3CDTF">2019-03-18T17:08:56Z</dcterms:modified>
</cp:coreProperties>
</file>