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31" r:id="rId4"/>
    <p:sldId id="347" r:id="rId5"/>
    <p:sldId id="348" r:id="rId6"/>
    <p:sldId id="349" r:id="rId7"/>
    <p:sldId id="350" r:id="rId8"/>
    <p:sldId id="330" r:id="rId9"/>
    <p:sldId id="337" r:id="rId10"/>
    <p:sldId id="341" r:id="rId11"/>
    <p:sldId id="342" r:id="rId12"/>
    <p:sldId id="343" r:id="rId13"/>
    <p:sldId id="344" r:id="rId14"/>
    <p:sldId id="345" r:id="rId15"/>
    <p:sldId id="346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94" y="5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5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8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6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9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4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0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440F-0A04-422F-B69C-DC9391FC4AA3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2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239" y="1122363"/>
            <a:ext cx="10902461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Europe and Japan in Ruins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3585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4"/>
                </a:solidFill>
              </a:rPr>
              <a:t>Activity</a:t>
            </a:r>
            <a:endParaRPr lang="en-US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World War One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57649"/>
            <a:ext cx="10991850" cy="4474980"/>
          </a:xfrm>
        </p:spPr>
        <p:txBody>
          <a:bodyPr>
            <a:no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people </a:t>
            </a:r>
            <a:r>
              <a:rPr lang="en-US" sz="4400" dirty="0">
                <a:solidFill>
                  <a:schemeClr val="bg1"/>
                </a:solidFill>
              </a:rPr>
              <a:t>felt disillusioned, insecure, and </a:t>
            </a:r>
            <a:r>
              <a:rPr lang="en-US" sz="4400" dirty="0" smtClean="0">
                <a:solidFill>
                  <a:schemeClr val="bg1"/>
                </a:solidFill>
              </a:rPr>
              <a:t>despairing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League </a:t>
            </a:r>
            <a:r>
              <a:rPr lang="en-US" sz="4400" dirty="0">
                <a:solidFill>
                  <a:schemeClr val="bg1"/>
                </a:solidFill>
              </a:rPr>
              <a:t>of Nations created </a:t>
            </a:r>
            <a:r>
              <a:rPr lang="en-US" sz="4400" dirty="0" smtClean="0">
                <a:solidFill>
                  <a:schemeClr val="bg1"/>
                </a:solidFill>
              </a:rPr>
              <a:t>to promote peace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7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World War One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57649"/>
            <a:ext cx="10991850" cy="4474980"/>
          </a:xfrm>
        </p:spPr>
        <p:txBody>
          <a:bodyPr>
            <a:no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peace </a:t>
            </a:r>
            <a:r>
              <a:rPr lang="en-US" sz="4400" dirty="0">
                <a:solidFill>
                  <a:schemeClr val="bg1"/>
                </a:solidFill>
              </a:rPr>
              <a:t>treaties punished Germany, created </a:t>
            </a:r>
            <a:r>
              <a:rPr lang="en-US" sz="4400" dirty="0" smtClean="0">
                <a:solidFill>
                  <a:schemeClr val="bg1"/>
                </a:solidFill>
              </a:rPr>
              <a:t>new nations</a:t>
            </a:r>
            <a:r>
              <a:rPr lang="en-US" sz="4400" dirty="0">
                <a:solidFill>
                  <a:schemeClr val="bg1"/>
                </a:solidFill>
              </a:rPr>
              <a:t>, left legacy of bitterness and </a:t>
            </a:r>
            <a:r>
              <a:rPr lang="en-US" sz="4400" dirty="0" smtClean="0">
                <a:solidFill>
                  <a:schemeClr val="bg1"/>
                </a:solidFill>
              </a:rPr>
              <a:t>resentment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U.S</a:t>
            </a:r>
            <a:r>
              <a:rPr lang="en-US" sz="4400" dirty="0">
                <a:solidFill>
                  <a:schemeClr val="bg1"/>
                </a:solidFill>
              </a:rPr>
              <a:t>. emerged </a:t>
            </a:r>
            <a:r>
              <a:rPr lang="en-US" sz="4400" dirty="0" smtClean="0">
                <a:solidFill>
                  <a:schemeClr val="bg1"/>
                </a:solidFill>
              </a:rPr>
              <a:t>as dominant </a:t>
            </a:r>
            <a:r>
              <a:rPr lang="en-US" sz="4400" dirty="0">
                <a:solidFill>
                  <a:schemeClr val="bg1"/>
                </a:solidFill>
              </a:rPr>
              <a:t>nation in world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World War Two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57649"/>
            <a:ext cx="10991850" cy="4474980"/>
          </a:xfrm>
        </p:spPr>
        <p:txBody>
          <a:bodyPr>
            <a:no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more death and destruction than any other </a:t>
            </a:r>
            <a:r>
              <a:rPr lang="en-US" sz="4400" dirty="0" smtClean="0">
                <a:solidFill>
                  <a:schemeClr val="bg1"/>
                </a:solidFill>
              </a:rPr>
              <a:t>conflict in history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millions dead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millions homeless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property </a:t>
            </a:r>
            <a:r>
              <a:rPr lang="en-US" sz="4400" dirty="0">
                <a:solidFill>
                  <a:schemeClr val="bg1"/>
                </a:solidFill>
              </a:rPr>
              <a:t>damage </a:t>
            </a:r>
            <a:r>
              <a:rPr lang="en-US" sz="4400" dirty="0" smtClean="0">
                <a:solidFill>
                  <a:schemeClr val="bg1"/>
                </a:solidFill>
              </a:rPr>
              <a:t>in billions </a:t>
            </a:r>
            <a:r>
              <a:rPr lang="en-US" sz="4400" dirty="0">
                <a:solidFill>
                  <a:schemeClr val="bg1"/>
                </a:solidFill>
              </a:rPr>
              <a:t>of </a:t>
            </a:r>
            <a:r>
              <a:rPr lang="en-US" sz="4400" dirty="0" smtClean="0">
                <a:solidFill>
                  <a:schemeClr val="bg1"/>
                </a:solidFill>
              </a:rPr>
              <a:t>dollars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World War Two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57649"/>
            <a:ext cx="10991850" cy="4474980"/>
          </a:xfrm>
        </p:spPr>
        <p:txBody>
          <a:bodyPr>
            <a:no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hundreds </a:t>
            </a:r>
            <a:r>
              <a:rPr lang="en-US" sz="4400" dirty="0">
                <a:solidFill>
                  <a:schemeClr val="bg1"/>
                </a:solidFill>
              </a:rPr>
              <a:t>of cities reduced to </a:t>
            </a:r>
            <a:r>
              <a:rPr lang="en-US" sz="4400" dirty="0" smtClean="0">
                <a:solidFill>
                  <a:schemeClr val="bg1"/>
                </a:solidFill>
              </a:rPr>
              <a:t>rubble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much of countryside destroyed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people </a:t>
            </a:r>
            <a:r>
              <a:rPr lang="en-US" sz="4400" dirty="0">
                <a:solidFill>
                  <a:schemeClr val="bg1"/>
                </a:solidFill>
              </a:rPr>
              <a:t>without water and electricity </a:t>
            </a:r>
            <a:r>
              <a:rPr lang="en-US" sz="4400" dirty="0" smtClean="0">
                <a:solidFill>
                  <a:schemeClr val="bg1"/>
                </a:solidFill>
              </a:rPr>
              <a:t>and with </a:t>
            </a:r>
            <a:r>
              <a:rPr lang="en-US" sz="4400" dirty="0">
                <a:solidFill>
                  <a:schemeClr val="bg1"/>
                </a:solidFill>
              </a:rPr>
              <a:t>little </a:t>
            </a:r>
            <a:r>
              <a:rPr lang="en-US" sz="4400" dirty="0" smtClean="0">
                <a:solidFill>
                  <a:schemeClr val="bg1"/>
                </a:solidFill>
              </a:rPr>
              <a:t>food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displaced </a:t>
            </a:r>
            <a:r>
              <a:rPr lang="en-US" sz="4400" dirty="0">
                <a:solidFill>
                  <a:schemeClr val="bg1"/>
                </a:solidFill>
              </a:rPr>
              <a:t>persons wandered </a:t>
            </a:r>
            <a:r>
              <a:rPr lang="en-US" sz="4400" dirty="0" smtClean="0">
                <a:solidFill>
                  <a:schemeClr val="bg1"/>
                </a:solidFill>
              </a:rPr>
              <a:t>countryside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42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World War Two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57649"/>
            <a:ext cx="10991850" cy="4474980"/>
          </a:xfrm>
        </p:spPr>
        <p:txBody>
          <a:bodyPr>
            <a:no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thousands </a:t>
            </a:r>
            <a:r>
              <a:rPr lang="en-US" sz="4400" dirty="0">
                <a:solidFill>
                  <a:schemeClr val="bg1"/>
                </a:solidFill>
              </a:rPr>
              <a:t>died of famine and </a:t>
            </a:r>
            <a:r>
              <a:rPr lang="en-US" sz="4400" dirty="0" smtClean="0">
                <a:solidFill>
                  <a:schemeClr val="bg1"/>
                </a:solidFill>
              </a:rPr>
              <a:t>disease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people </a:t>
            </a:r>
            <a:r>
              <a:rPr lang="en-US" sz="4400" dirty="0">
                <a:solidFill>
                  <a:schemeClr val="bg1"/>
                </a:solidFill>
              </a:rPr>
              <a:t>without shoes and </a:t>
            </a:r>
            <a:r>
              <a:rPr lang="en-US" sz="4400" dirty="0" smtClean="0">
                <a:solidFill>
                  <a:schemeClr val="bg1"/>
                </a:solidFill>
              </a:rPr>
              <a:t>coats in winter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some </a:t>
            </a:r>
            <a:r>
              <a:rPr lang="en-US" sz="4400" dirty="0">
                <a:solidFill>
                  <a:schemeClr val="bg1"/>
                </a:solidFill>
              </a:rPr>
              <a:t>prewar governments </a:t>
            </a:r>
            <a:r>
              <a:rPr lang="en-US" sz="4400" dirty="0" smtClean="0">
                <a:solidFill>
                  <a:schemeClr val="bg1"/>
                </a:solidFill>
              </a:rPr>
              <a:t>returned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communists made gains </a:t>
            </a:r>
            <a:r>
              <a:rPr lang="en-US" sz="4400" dirty="0">
                <a:solidFill>
                  <a:schemeClr val="bg1"/>
                </a:solidFill>
              </a:rPr>
              <a:t>at first in Italy and France but then declined as </a:t>
            </a:r>
            <a:r>
              <a:rPr lang="en-US" sz="4400" dirty="0" smtClean="0">
                <a:solidFill>
                  <a:schemeClr val="bg1"/>
                </a:solidFill>
              </a:rPr>
              <a:t>economies recovered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World War Two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357649"/>
            <a:ext cx="10991850" cy="4474980"/>
          </a:xfrm>
        </p:spPr>
        <p:txBody>
          <a:bodyPr>
            <a:no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thousands </a:t>
            </a:r>
            <a:r>
              <a:rPr lang="en-US" sz="4400" dirty="0">
                <a:solidFill>
                  <a:schemeClr val="bg1"/>
                </a:solidFill>
              </a:rPr>
              <a:t>died of famine and </a:t>
            </a:r>
            <a:r>
              <a:rPr lang="en-US" sz="4400" dirty="0" smtClean="0">
                <a:solidFill>
                  <a:schemeClr val="bg1"/>
                </a:solidFill>
              </a:rPr>
              <a:t>disease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Nazi </a:t>
            </a:r>
            <a:r>
              <a:rPr lang="en-US" sz="4400" dirty="0">
                <a:solidFill>
                  <a:schemeClr val="bg1"/>
                </a:solidFill>
              </a:rPr>
              <a:t>war criminals </a:t>
            </a:r>
            <a:r>
              <a:rPr lang="en-US" sz="4400" dirty="0" smtClean="0">
                <a:solidFill>
                  <a:schemeClr val="bg1"/>
                </a:solidFill>
              </a:rPr>
              <a:t>tried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U.S</a:t>
            </a:r>
            <a:r>
              <a:rPr lang="en-US" sz="4400" dirty="0">
                <a:solidFill>
                  <a:schemeClr val="bg1"/>
                </a:solidFill>
              </a:rPr>
              <a:t>. and Soviet </a:t>
            </a:r>
            <a:r>
              <a:rPr lang="en-US" sz="4400" dirty="0" smtClean="0">
                <a:solidFill>
                  <a:schemeClr val="bg1"/>
                </a:solidFill>
              </a:rPr>
              <a:t>Union emerged </a:t>
            </a:r>
            <a:r>
              <a:rPr lang="en-US" sz="4400" dirty="0">
                <a:solidFill>
                  <a:schemeClr val="bg1"/>
                </a:solidFill>
              </a:rPr>
              <a:t>as two major world powers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4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282805"/>
          </a:xfrm>
        </p:spPr>
        <p:txBody>
          <a:bodyPr>
            <a:normAutofit/>
          </a:bodyPr>
          <a:lstStyle/>
          <a:p>
            <a:r>
              <a:rPr lang="en-US" sz="5300" smtClean="0">
                <a:solidFill>
                  <a:schemeClr val="accent4"/>
                </a:solidFill>
              </a:rPr>
              <a:t>THE END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chemeClr val="accent4"/>
                </a:solidFill>
              </a:rPr>
              <a:t>Part A: </a:t>
            </a:r>
            <a:r>
              <a:rPr lang="en-US" sz="5300" dirty="0">
                <a:solidFill>
                  <a:schemeClr val="accent4"/>
                </a:solidFill>
              </a:rPr>
              <a:t>Build </a:t>
            </a:r>
            <a:r>
              <a:rPr lang="en-US" sz="5300" dirty="0" smtClean="0">
                <a:solidFill>
                  <a:schemeClr val="accent4"/>
                </a:solidFill>
              </a:rPr>
              <a:t>Vocabulary</a:t>
            </a:r>
            <a:br>
              <a:rPr lang="en-US" sz="5300" dirty="0" smtClean="0">
                <a:solidFill>
                  <a:schemeClr val="accent4"/>
                </a:solidFill>
              </a:rPr>
            </a:br>
            <a:r>
              <a:rPr lang="en-US" sz="5300" dirty="0" smtClean="0">
                <a:solidFill>
                  <a:schemeClr val="accent4"/>
                </a:solidFill>
              </a:rPr>
              <a:t>Complete diagram from notes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1. What is </a:t>
            </a:r>
            <a:r>
              <a:rPr lang="en-US" b="1" dirty="0" smtClean="0">
                <a:solidFill>
                  <a:schemeClr val="accent4"/>
                </a:solidFill>
              </a:rPr>
              <a:t>the root </a:t>
            </a:r>
            <a:r>
              <a:rPr lang="en-US" b="1" dirty="0">
                <a:solidFill>
                  <a:schemeClr val="accent4"/>
                </a:solidFill>
              </a:rPr>
              <a:t>word?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military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9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2. What </a:t>
            </a:r>
            <a:r>
              <a:rPr lang="en-US" b="1" dirty="0" smtClean="0">
                <a:solidFill>
                  <a:schemeClr val="accent4"/>
                </a:solidFill>
              </a:rPr>
              <a:t>are some related words</a:t>
            </a:r>
            <a:r>
              <a:rPr lang="en-US" b="1" dirty="0">
                <a:solidFill>
                  <a:schemeClr val="accent4"/>
                </a:solidFill>
              </a:rPr>
              <a:t>?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 fontScale="92500" lnSpcReduction="10000"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militarize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militia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militant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</a:rPr>
              <a:t>demilitarize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0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3. What </a:t>
            </a:r>
            <a:r>
              <a:rPr lang="en-US" b="1" dirty="0" smtClean="0">
                <a:solidFill>
                  <a:schemeClr val="accent4"/>
                </a:solidFill>
              </a:rPr>
              <a:t>does the word mean</a:t>
            </a:r>
            <a:r>
              <a:rPr lang="en-US" b="1" dirty="0">
                <a:solidFill>
                  <a:schemeClr val="accent4"/>
                </a:solidFill>
              </a:rPr>
              <a:t>?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disbanding of armed forces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7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4. </a:t>
            </a:r>
            <a:r>
              <a:rPr lang="en-US" b="1" dirty="0" smtClean="0">
                <a:solidFill>
                  <a:schemeClr val="accent4"/>
                </a:solidFill>
              </a:rPr>
              <a:t>Where would it happen</a:t>
            </a:r>
            <a:r>
              <a:rPr lang="en-US" b="1" dirty="0">
                <a:solidFill>
                  <a:schemeClr val="accent4"/>
                </a:solidFill>
              </a:rPr>
              <a:t>?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in countries that had been at war and were defeated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1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5. Why </a:t>
            </a:r>
            <a:r>
              <a:rPr lang="en-US" b="1" dirty="0" smtClean="0">
                <a:solidFill>
                  <a:schemeClr val="accent4"/>
                </a:solidFill>
              </a:rPr>
              <a:t>would it </a:t>
            </a:r>
            <a:r>
              <a:rPr lang="en-US" b="1" dirty="0">
                <a:solidFill>
                  <a:schemeClr val="accent4"/>
                </a:solidFill>
              </a:rPr>
              <a:t>happen?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to prevent countries from waging war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>
                <a:solidFill>
                  <a:schemeClr val="accent4"/>
                </a:solidFill>
              </a:rPr>
              <a:t>Part B: Answer from presentation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World War One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277750"/>
            <a:ext cx="10991850" cy="4474980"/>
          </a:xfrm>
        </p:spPr>
        <p:txBody>
          <a:bodyPr>
            <a:no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more death and destruction than ever seen </a:t>
            </a:r>
            <a:r>
              <a:rPr lang="en-US" sz="4400" dirty="0" smtClean="0">
                <a:solidFill>
                  <a:schemeClr val="bg1"/>
                </a:solidFill>
              </a:rPr>
              <a:t>before</a:t>
            </a:r>
            <a:endParaRPr lang="en-US" sz="4400" dirty="0">
              <a:solidFill>
                <a:schemeClr val="bg1"/>
              </a:solidFill>
            </a:endParaRP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millions dead and wounded; drained European </a:t>
            </a:r>
            <a:r>
              <a:rPr lang="en-US" sz="4400" dirty="0" smtClean="0">
                <a:solidFill>
                  <a:schemeClr val="bg1"/>
                </a:solidFill>
              </a:rPr>
              <a:t>treasuries</a:t>
            </a:r>
            <a:endParaRPr lang="en-US" sz="4400" dirty="0">
              <a:solidFill>
                <a:schemeClr val="bg1"/>
              </a:solidFill>
            </a:endParaRP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bg1"/>
                </a:solidFill>
              </a:rPr>
              <a:t>destroyed farmland, homes, villages, </a:t>
            </a:r>
            <a:r>
              <a:rPr lang="en-US" sz="4400" dirty="0" smtClean="0">
                <a:solidFill>
                  <a:schemeClr val="bg1"/>
                </a:solidFill>
              </a:rPr>
              <a:t>towns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7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261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Europe and Japan in Ruins</vt:lpstr>
      <vt:lpstr>Part A: Build Vocabulary Complete diagram from notes</vt:lpstr>
      <vt:lpstr>1. What is the root word?</vt:lpstr>
      <vt:lpstr>2. What are some related words?</vt:lpstr>
      <vt:lpstr>3. What does the word mean?</vt:lpstr>
      <vt:lpstr>4. Where would it happen?</vt:lpstr>
      <vt:lpstr>5. Why would it happen?</vt:lpstr>
      <vt:lpstr>Part B: Answer from presentation</vt:lpstr>
      <vt:lpstr>World War One</vt:lpstr>
      <vt:lpstr>World War One</vt:lpstr>
      <vt:lpstr>World War One</vt:lpstr>
      <vt:lpstr>World War Two</vt:lpstr>
      <vt:lpstr>World War Two</vt:lpstr>
      <vt:lpstr>World War Two</vt:lpstr>
      <vt:lpstr>World War Two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Lane, Alan</dc:creator>
  <cp:lastModifiedBy>Alan</cp:lastModifiedBy>
  <cp:revision>124</cp:revision>
  <dcterms:created xsi:type="dcterms:W3CDTF">2018-08-12T21:19:29Z</dcterms:created>
  <dcterms:modified xsi:type="dcterms:W3CDTF">2019-03-17T23:38:59Z</dcterms:modified>
</cp:coreProperties>
</file>